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13" r:id="rId21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16" name="Prostokąt 4"/>
          <p:cNvSpPr>
            <a:spLocks noChangeArrowheads="1"/>
          </p:cNvSpPr>
          <p:nvPr/>
        </p:nvSpPr>
        <p:spPr bwMode="auto">
          <a:xfrm>
            <a:off x="1007533" y="1268413"/>
            <a:ext cx="104648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l-PL" altLang="pl-PL" sz="4000" b="1" dirty="0"/>
              <a:t>Budowa planu strategicznego – formułowanie celów.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1800" i="1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pl-PL" sz="1800" i="1" dirty="0"/>
              <a:t>„Do celu może prowadzić wiele dróg, ale tylko jedna jest właściwa, bo nie wymaga znacznych nakładów finansowych, czasowych i wielu innych”.</a:t>
            </a: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431801" y="188914"/>
            <a:ext cx="11521017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Cel specyficzny/skonkretyzowany – niezbyt ogólny i niezbyt szczegółowy. </a:t>
            </a:r>
          </a:p>
          <a:p>
            <a:pPr>
              <a:lnSpc>
                <a:spcPct val="150000"/>
              </a:lnSpc>
              <a:defRPr/>
            </a:pP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Odpowiada na pytania: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Czego dokładnie chcę?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Co konkretnie chcę osiągnąć?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jakim będę miejscu, gdy już osiągnę cel? </a:t>
            </a:r>
          </a:p>
          <a:p>
            <a:pPr>
              <a:defRPr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Zdefiniowanie celu w sposób konkretny ma spowodować, że widzimy to, do czego mamy dążyć. </a:t>
            </a:r>
          </a:p>
          <a:p>
            <a:pPr>
              <a:defRPr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Konkretność celu z reguły wyznacza jego wskaźnik i miernik.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90512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431801" y="500063"/>
            <a:ext cx="11521017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Cel mierzalny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mierzalność celu oznacza, że dokładnie wiemy, po czym poznamy, że osiągnęliśmy nasz cel.</a:t>
            </a:r>
          </a:p>
          <a:p>
            <a:pPr>
              <a:lnSpc>
                <a:spcPct val="150000"/>
              </a:lnSpc>
              <a:defRPr/>
            </a:pPr>
            <a:endParaRPr lang="pl-PL" sz="2400" dirty="0"/>
          </a:p>
          <a:p>
            <a:pPr>
              <a:lnSpc>
                <a:spcPct val="150000"/>
              </a:lnSpc>
              <a:defRPr/>
            </a:pP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Odpowiada na pytania: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jaki sposób poznam, że cel został osiągnięty?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 czym rozpoznam, że jestem na dobrej drodze do osiągnięcia mojego celu?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77100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431801" y="188914"/>
            <a:ext cx="11521017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Cel ambitny /ważny dla mnie/atrakcyjny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oznacza, że postawiony cel jest wyzwaniem, które wymusza wyjście poza schematy działania.</a:t>
            </a:r>
          </a:p>
          <a:p>
            <a:pPr>
              <a:lnSpc>
                <a:spcPct val="150000"/>
              </a:lnSpc>
              <a:defRPr/>
            </a:pPr>
            <a:endParaRPr lang="pl-PL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Odpowiada na pytania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Gdzie mogę znaleźć zasoby?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 mogę wpłynąć na innych, by pomogli mi osiągnąć cel? </a:t>
            </a:r>
          </a:p>
          <a:p>
            <a:pPr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Cele, które sobie stawiamy powinny być wykonalne. Osiągalność celu oznacza również dostęp do zasobów. Posiadane zasoby muszą być wystarczające do realizacji celu.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7802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247611" y="769738"/>
            <a:ext cx="11521017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Cel realistyczny/osiągalny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oznacza, że cel jest powiązany z naszymi możliwościami, w tym zasobami  </a:t>
            </a:r>
          </a:p>
          <a:p>
            <a:pPr>
              <a:lnSpc>
                <a:spcPct val="150000"/>
              </a:lnSpc>
              <a:defRPr/>
            </a:pPr>
            <a:endParaRPr lang="pl-PL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Odpowiada na pytania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Czy cel jest spójny z moimi możliwościami?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Czy jest coś, co mnie powstrzymuje przed jego osiągnięciem?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Czy posiadam zasoby do osiągnięcia celu?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Jakiego wsparcia potrzebuję, żeby osiągnąć ten cel?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Kto/jak/kiedy/ gdzie może mi pomóc?</a:t>
            </a:r>
          </a:p>
          <a:p>
            <a:pPr>
              <a:lnSpc>
                <a:spcPct val="150000"/>
              </a:lnSpc>
              <a:defRPr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24022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135468" y="1272167"/>
            <a:ext cx="11521017" cy="4432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Cel terminowy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–podany jest konkretny termin, który wyznacza czas jego ostatecznego osiągnięcia</a:t>
            </a:r>
          </a:p>
          <a:p>
            <a:pPr>
              <a:lnSpc>
                <a:spcPct val="150000"/>
              </a:lnSpc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Odpowiada na pytani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e: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Kiedy mogę uznać, że cel został osiągnięty?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32272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334433" y="696913"/>
            <a:ext cx="113284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b="1" dirty="0"/>
          </a:p>
          <a:p>
            <a:pPr eaLnBrk="1" hangingPunct="1">
              <a:lnSpc>
                <a:spcPct val="150000"/>
              </a:lnSpc>
              <a:defRPr/>
            </a:pPr>
            <a:endParaRPr lang="pl-PL" b="1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Cele mogą być formułowane zgodnie  z kierunkiem wytyczonych zmian (misją i wizją).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Cele mogą być sformułowane w różny sposób, ale powinny realne, mierzalne, trafne, terminowe, wyrażone za pomocą pozytywnych stwierdzeń.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722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527051" y="404813"/>
            <a:ext cx="873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2400" dirty="0"/>
              <a:t>Ćwiczenie</a:t>
            </a:r>
          </a:p>
        </p:txBody>
      </p:sp>
      <p:sp>
        <p:nvSpPr>
          <p:cNvPr id="7" name="Prostokąt 6">
            <a:extLst/>
          </p:cNvPr>
          <p:cNvSpPr/>
          <p:nvPr/>
        </p:nvSpPr>
        <p:spPr>
          <a:xfrm>
            <a:off x="334433" y="773114"/>
            <a:ext cx="113284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Trener łączy uczestników w grupy składające się z przedstawicieli tych samych samorządów. </a:t>
            </a:r>
          </a:p>
          <a:p>
            <a:pPr marL="342900" indent="-342900">
              <a:lnSpc>
                <a:spcPct val="20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Uczestnicy przystępują do wypracowania i zapisania celów głównych i szczegółowych do określonych wcześniej priorytetów (50 minut).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Czas realizacji: 50 min.</a:t>
            </a:r>
          </a:p>
        </p:txBody>
      </p:sp>
    </p:spTree>
    <p:extLst>
      <p:ext uri="{BB962C8B-B14F-4D97-AF65-F5344CB8AC3E}">
        <p14:creationId xmlns:p14="http://schemas.microsoft.com/office/powerpoint/2010/main" val="1976666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4">
            <a:extLst/>
          </p:cNvPr>
          <p:cNvSpPr>
            <a:spLocks noChangeArrowheads="1"/>
          </p:cNvSpPr>
          <p:nvPr/>
        </p:nvSpPr>
        <p:spPr bwMode="auto">
          <a:xfrm>
            <a:off x="912283" y="1506569"/>
            <a:ext cx="10176933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Ø"/>
              <a:defRPr/>
            </a:pPr>
            <a:r>
              <a:rPr lang="pl-PL" altLang="pl-PL" sz="2400" dirty="0">
                <a:cs typeface="Times New Roman" pitchFamily="18" charset="0"/>
              </a:rPr>
              <a:t>Po sformułowaniu celu przez JST  grupy wymieniają się kartkami (np. po kolei) i udzielają sobie informacji zwrotnej w odniesieniu do zastosowania reguł metodologii SMART.  </a:t>
            </a:r>
            <a:r>
              <a:rPr lang="pl-PL" altLang="pl-PL" sz="2000" dirty="0">
                <a:cs typeface="Times New Roman" pitchFamily="18" charset="0"/>
              </a:rPr>
              <a:t> 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lang="pl-PL" altLang="pl-PL" sz="2000" dirty="0"/>
              <a:t>(20 minut)</a:t>
            </a:r>
          </a:p>
        </p:txBody>
      </p:sp>
    </p:spTree>
    <p:extLst>
      <p:ext uri="{BB962C8B-B14F-4D97-AF65-F5344CB8AC3E}">
        <p14:creationId xmlns:p14="http://schemas.microsoft.com/office/powerpoint/2010/main" val="1670929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912284" y="333376"/>
            <a:ext cx="10176933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pl-PL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Podsumowanie: 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 oceniacie możliwość pozyskania oceny koleżeńskiej od sąsiedniego zespołu?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Co wniosła ta ocena?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Jakie dała możliwości modyfikacji zapisanych przez Was propozycji celów?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Jakich kryteriów reguły SMART zabrakło w Waszych propozycjach?</a:t>
            </a:r>
          </a:p>
          <a:p>
            <a:pPr>
              <a:lnSpc>
                <a:spcPct val="200000"/>
              </a:lnSpc>
              <a:defRPr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(20 minut)</a:t>
            </a:r>
          </a:p>
        </p:txBody>
      </p:sp>
    </p:spTree>
    <p:extLst>
      <p:ext uri="{BB962C8B-B14F-4D97-AF65-F5344CB8AC3E}">
        <p14:creationId xmlns:p14="http://schemas.microsoft.com/office/powerpoint/2010/main" val="4056824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4"/>
          <p:cNvSpPr>
            <a:spLocks noChangeArrowheads="1"/>
          </p:cNvSpPr>
          <p:nvPr/>
        </p:nvSpPr>
        <p:spPr bwMode="auto">
          <a:xfrm>
            <a:off x="912284" y="333375"/>
            <a:ext cx="10176933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>
                <a:cs typeface="Times New Roman" pitchFamily="18" charset="0"/>
              </a:rPr>
              <a:t>Na zakończenie: 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2400" i="1" dirty="0"/>
              <a:t> co było łatwe?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pl-PL" altLang="pl-PL" sz="2400" i="1" dirty="0"/>
              <a:t>  co było trudne w określaniu celów?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pl-PL" altLang="pl-PL" sz="2400" i="1" dirty="0"/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1800" dirty="0"/>
              <a:t> (20 minut). </a:t>
            </a:r>
          </a:p>
          <a:p>
            <a:pPr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pl-PL" altLang="pl-PL" sz="2400" i="1" dirty="0"/>
          </a:p>
          <a:p>
            <a:pPr>
              <a:lnSpc>
                <a:spcPct val="200000"/>
              </a:lnSpc>
              <a:spcBef>
                <a:spcPct val="0"/>
              </a:spcBef>
              <a:buFont typeface="Wingdings" pitchFamily="2" charset="2"/>
              <a:buChar char="Ø"/>
            </a:pPr>
            <a:endParaRPr lang="pl-PL" alt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252606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Prostokąt 4"/>
          <p:cNvSpPr>
            <a:spLocks noChangeArrowheads="1"/>
          </p:cNvSpPr>
          <p:nvPr/>
        </p:nvSpPr>
        <p:spPr bwMode="auto">
          <a:xfrm>
            <a:off x="1007533" y="1268413"/>
            <a:ext cx="10464800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pl-PL" altLang="pl-PL" sz="2000" i="1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pl-PL" altLang="pl-PL" sz="2000" dirty="0">
                <a:ea typeface="Calibri" pitchFamily="34" charset="0"/>
                <a:cs typeface="Times New Roman" pitchFamily="18" charset="0"/>
              </a:rPr>
              <a:t>Formułowanie celów głównych i szczegółowych - precyzja formułowania celów, waga prawidłowego ich definiowania. </a:t>
            </a:r>
            <a:endParaRPr lang="pl-PL" altLang="pl-PL" sz="18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pl-PL" altLang="pl-PL" sz="2000" dirty="0"/>
              <a:t>Cele oświatowe i edukacyjne. </a:t>
            </a:r>
            <a:endParaRPr lang="pl-PL" altLang="pl-PL" sz="18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pl-PL" altLang="pl-PL" sz="2000" dirty="0"/>
              <a:t>Przykłady dobrze i źle formułowanych celów. </a:t>
            </a:r>
            <a:endParaRPr lang="pl-PL" altLang="pl-PL" sz="1800" dirty="0">
              <a:latin typeface="Calibri" pitchFamily="34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pl-PL" altLang="pl-PL" sz="2000" dirty="0"/>
              <a:t>Konsekwencje źle sformułowanych celów.  </a:t>
            </a:r>
            <a:endParaRPr lang="pl-PL" altLang="pl-PL" sz="1800" dirty="0">
              <a:latin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l-PL" altLang="pl-PL" sz="2000" dirty="0"/>
          </a:p>
        </p:txBody>
      </p:sp>
    </p:spTree>
    <p:extLst>
      <p:ext uri="{BB962C8B-B14F-4D97-AF65-F5344CB8AC3E}">
        <p14:creationId xmlns:p14="http://schemas.microsoft.com/office/powerpoint/2010/main" val="3713376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1524000" y="859970"/>
            <a:ext cx="9250363" cy="436403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endParaRPr lang="pl-PL" sz="1050" i="1" dirty="0"/>
          </a:p>
        </p:txBody>
      </p:sp>
    </p:spTree>
    <p:extLst>
      <p:ext uri="{BB962C8B-B14F-4D97-AF65-F5344CB8AC3E}">
        <p14:creationId xmlns:p14="http://schemas.microsoft.com/office/powerpoint/2010/main" val="216893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1390652" y="869171"/>
            <a:ext cx="883284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b="1"/>
              <a:t>                Cel strategiczny</a:t>
            </a:r>
            <a:endParaRPr lang="pl-PL" altLang="pl-PL"/>
          </a:p>
        </p:txBody>
      </p:sp>
      <p:sp>
        <p:nvSpPr>
          <p:cNvPr id="7" name="Prostokąt 2"/>
          <p:cNvSpPr>
            <a:spLocks noChangeArrowheads="1"/>
          </p:cNvSpPr>
          <p:nvPr/>
        </p:nvSpPr>
        <p:spPr bwMode="auto">
          <a:xfrm>
            <a:off x="579967" y="1628775"/>
            <a:ext cx="1079711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/>
              <a:t>Budowa lokalnych planów strategicznych służących podnoszeniu jakości usług oświatowych  oraz wspomaganiu szkół w zakresie rozwoju kompetencji kluczowych uczniów.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/>
              <a:t>Formułowanie celu ogólnego tworzonego planu; opracowywanie celów operacyjnych.</a:t>
            </a:r>
          </a:p>
        </p:txBody>
      </p:sp>
    </p:spTree>
    <p:extLst>
      <p:ext uri="{BB962C8B-B14F-4D97-AF65-F5344CB8AC3E}">
        <p14:creationId xmlns:p14="http://schemas.microsoft.com/office/powerpoint/2010/main" val="20613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926023" y="696913"/>
            <a:ext cx="6337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b="1" dirty="0"/>
              <a:t>Cele operacyjne</a:t>
            </a:r>
            <a:r>
              <a:rPr lang="pl-PL" altLang="pl-PL" dirty="0"/>
              <a:t>:</a:t>
            </a:r>
          </a:p>
        </p:txBody>
      </p:sp>
      <p:sp>
        <p:nvSpPr>
          <p:cNvPr id="7" name="Prostokąt 6">
            <a:extLst/>
          </p:cNvPr>
          <p:cNvSpPr/>
          <p:nvPr/>
        </p:nvSpPr>
        <p:spPr>
          <a:xfrm>
            <a:off x="334433" y="696914"/>
            <a:ext cx="113284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r>
              <a:rPr lang="pl-PL" sz="2400" b="1" dirty="0"/>
              <a:t>Uczestnik szkolenia:</a:t>
            </a:r>
            <a:endParaRPr lang="pl-PL" sz="24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wie, z czego wynika cel ogólny/priorytet planu strategicznego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kierunek planowanych zmian),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rozróżnia cele ogólne i szczegółowe,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określa cele szczegółowe wynikające z diagnoz, innych źródeł informacji,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formułuje pytania kluczowe/działania,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stawia właściwe pytania budując cele,</a:t>
            </a:r>
          </a:p>
          <a:p>
            <a:pPr eaLnBrk="1" hangingPunct="1">
              <a:defRPr/>
            </a:pPr>
            <a:endParaRPr lang="pl-PL" sz="2400" dirty="0"/>
          </a:p>
          <a:p>
            <a:pPr eaLnBrk="1" hangingPunct="1"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786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334433" y="696913"/>
            <a:ext cx="11328400" cy="47545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defRPr/>
            </a:pPr>
            <a:endParaRPr lang="pl-PL" b="1" dirty="0"/>
          </a:p>
          <a:p>
            <a:pPr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konkretyzuje cele,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wskazuje przykłady celów głównych i szczegółowych: dobrze i źle sformułowanych,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określa zagrożenia i potencjalne konsekwencje związane z błędnym konstruowaniem celów.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pl-PL" dirty="0"/>
          </a:p>
          <a:p>
            <a:pPr eaLnBrk="1" hangingPunct="1"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206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1"/>
          <p:cNvSpPr>
            <a:spLocks noChangeArrowheads="1"/>
          </p:cNvSpPr>
          <p:nvPr/>
        </p:nvSpPr>
        <p:spPr bwMode="auto">
          <a:xfrm>
            <a:off x="624418" y="604264"/>
            <a:ext cx="115675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dirty="0"/>
              <a:t>Formułowanie celów z wykorzystaniem metodologii  SMART</a:t>
            </a:r>
          </a:p>
        </p:txBody>
      </p:sp>
      <p:sp>
        <p:nvSpPr>
          <p:cNvPr id="7" name="Prostokąt 6">
            <a:extLst/>
          </p:cNvPr>
          <p:cNvSpPr/>
          <p:nvPr/>
        </p:nvSpPr>
        <p:spPr>
          <a:xfrm>
            <a:off x="624417" y="1189039"/>
            <a:ext cx="11328400" cy="49398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Mini wykład- 15 minut</a:t>
            </a:r>
          </a:p>
          <a:p>
            <a:pPr eaLnBrk="1" hangingPunct="1">
              <a:defRPr/>
            </a:pPr>
            <a:endParaRPr lang="pl-PL" b="1" dirty="0"/>
          </a:p>
          <a:p>
            <a:pPr eaLnBrk="1" hangingPunct="1"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Czym jest SMART?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Metoda ta dotyczy przede wszystkim odpowiedniego formułowania celu.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Zakłada ona bowiem, że cel odpowiednio wyrażony to klucz do sukcesu.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Metoda SMART podpowiada więc jak określać cele, by ich osiągnięcie było proste. </a:t>
            </a:r>
          </a:p>
          <a:p>
            <a:pPr>
              <a:lnSpc>
                <a:spcPct val="150000"/>
              </a:lnSpc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  <a:defRPr/>
            </a:pPr>
            <a:endParaRPr lang="pl-PL" sz="2400" dirty="0"/>
          </a:p>
          <a:p>
            <a:pPr eaLnBrk="1" hangingPunct="1">
              <a:lnSpc>
                <a:spcPct val="150000"/>
              </a:lnSpc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373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609980" y="999796"/>
            <a:ext cx="11521017" cy="383181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Każda z liter w skrócie SMART oznacza jedną z cech doskonałego celu.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Jeśli zastosujesz się do każdego z nich, uda Ci się każdy zamysł.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Jaki więc powinien być ten idealnie sformułowany cel?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SMART to sposób formułowania celów, który zwiększa szansę na ich realizację. 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l-PL" sz="2400" dirty="0"/>
          </a:p>
          <a:p>
            <a:pPr eaLnBrk="1" hangingPunct="1">
              <a:lnSpc>
                <a:spcPct val="150000"/>
              </a:lnSpc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9071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2"/>
          <p:cNvSpPr>
            <a:spLocks noChangeArrowheads="1"/>
          </p:cNvSpPr>
          <p:nvPr/>
        </p:nvSpPr>
        <p:spPr bwMode="auto">
          <a:xfrm>
            <a:off x="431801" y="188914"/>
            <a:ext cx="11521017" cy="586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400" dirty="0"/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/>
              <a:t>SMART </a:t>
            </a:r>
            <a:r>
              <a:rPr lang="pl-PL" altLang="pl-PL" sz="2400" dirty="0"/>
              <a:t>to pięć kryteriów, jakie powinien spełniać dobrze sformułowany cel: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dirty="0"/>
              <a:t>S</a:t>
            </a:r>
            <a:r>
              <a:rPr lang="pl-PL" altLang="pl-PL" sz="2400" dirty="0"/>
              <a:t> </a:t>
            </a:r>
            <a:r>
              <a:rPr lang="pl-PL" altLang="pl-PL" sz="2400" i="1" dirty="0"/>
              <a:t>– czyli </a:t>
            </a:r>
            <a:r>
              <a:rPr lang="pl-PL" altLang="pl-PL" sz="2400" b="1" i="1" dirty="0"/>
              <a:t>Sprecyzowany:</a:t>
            </a:r>
            <a:r>
              <a:rPr lang="pl-PL" altLang="pl-PL" sz="2400" i="1" dirty="0"/>
              <a:t> </a:t>
            </a:r>
            <a:r>
              <a:rPr lang="pl-PL" altLang="pl-PL" sz="2000" i="1" dirty="0"/>
              <a:t>skonkretyzowany, rozwojowy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i="1" dirty="0"/>
              <a:t>M</a:t>
            </a:r>
            <a:r>
              <a:rPr lang="pl-PL" altLang="pl-PL" sz="2400" i="1" dirty="0"/>
              <a:t> – czyli </a:t>
            </a:r>
            <a:r>
              <a:rPr lang="pl-PL" altLang="pl-PL" sz="2400" b="1" i="1" dirty="0"/>
              <a:t>Mierzalny: </a:t>
            </a:r>
            <a:r>
              <a:rPr lang="pl-PL" altLang="pl-PL" sz="2000" i="1" dirty="0"/>
              <a:t>motywujący</a:t>
            </a:r>
            <a:endParaRPr lang="pl-PL" altLang="pl-PL" sz="2000" b="1" i="1" dirty="0"/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i="1" dirty="0"/>
              <a:t>A</a:t>
            </a:r>
            <a:r>
              <a:rPr lang="pl-PL" altLang="pl-PL" sz="2400" i="1" dirty="0"/>
              <a:t> – czyli </a:t>
            </a:r>
            <a:r>
              <a:rPr lang="pl-PL" altLang="pl-PL" sz="2400" b="1" i="1" dirty="0"/>
              <a:t>Atrakcyjny</a:t>
            </a:r>
            <a:r>
              <a:rPr lang="pl-PL" altLang="pl-PL" sz="2400" i="1" dirty="0"/>
              <a:t>: </a:t>
            </a:r>
            <a:r>
              <a:rPr lang="pl-PL" altLang="pl-PL" sz="2000" i="1" dirty="0"/>
              <a:t>ambitny, akceptowalny, osiągalny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i="1" dirty="0"/>
              <a:t>R</a:t>
            </a:r>
            <a:r>
              <a:rPr lang="pl-PL" altLang="pl-PL" sz="2400" i="1" dirty="0"/>
              <a:t> – czyli </a:t>
            </a:r>
            <a:r>
              <a:rPr lang="pl-PL" altLang="pl-PL" sz="2400" b="1" i="1" dirty="0"/>
              <a:t>Realistyczny: </a:t>
            </a:r>
            <a:r>
              <a:rPr lang="pl-PL" altLang="pl-PL" sz="2000" i="1" dirty="0"/>
              <a:t>osiągalny, </a:t>
            </a:r>
            <a:r>
              <a:rPr lang="pl-PL" altLang="pl-PL" sz="2000" dirty="0"/>
              <a:t>ambitny, akceptowalny</a:t>
            </a:r>
            <a:endParaRPr lang="pl-PL" altLang="pl-PL" sz="2000" i="1" dirty="0"/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pl-PL" altLang="pl-PL" sz="2400" b="1" i="1" dirty="0"/>
              <a:t>T</a:t>
            </a:r>
            <a:r>
              <a:rPr lang="pl-PL" altLang="pl-PL" sz="2400" i="1" dirty="0"/>
              <a:t> – czyli </a:t>
            </a:r>
            <a:r>
              <a:rPr lang="pl-PL" altLang="pl-PL" sz="2400" b="1" i="1" dirty="0"/>
              <a:t>Terminowy: </a:t>
            </a:r>
            <a:r>
              <a:rPr lang="pl-PL" altLang="pl-PL" sz="2000" i="1" dirty="0"/>
              <a:t>określony w czasie</a:t>
            </a:r>
            <a:endParaRPr lang="pl-PL" altLang="pl-PL" sz="2000" b="1" i="1" dirty="0"/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144051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6" name="Prostokąt 5">
            <a:extLst/>
          </p:cNvPr>
          <p:cNvSpPr/>
          <p:nvPr/>
        </p:nvSpPr>
        <p:spPr>
          <a:xfrm>
            <a:off x="431801" y="188913"/>
            <a:ext cx="11521017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Każdy cel powinien spełniać przynajmniej dwa warunki : </a:t>
            </a:r>
          </a:p>
          <a:p>
            <a:pPr>
              <a:lnSpc>
                <a:spcPct val="150000"/>
              </a:lnSpc>
              <a:defRPr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musi nas dzielić od niego pewna odległość, która powoduje, że podejmujemy wysiłki, aby do niego dojść; </a:t>
            </a:r>
          </a:p>
          <a:p>
            <a:pPr>
              <a:lnSpc>
                <a:spcPct val="150000"/>
              </a:lnSpc>
              <a:defRPr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musimy go widzieć od samego początku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czyli powinien być wyraźny, konkretnie opisany).</a:t>
            </a:r>
          </a:p>
          <a:p>
            <a:pPr>
              <a:lnSpc>
                <a:spcPct val="150000"/>
              </a:lnSpc>
              <a:defRPr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997208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1023</Words>
  <Application>Microsoft Office PowerPoint</Application>
  <PresentationFormat>Panoramiczny</PresentationFormat>
  <Paragraphs>162</Paragraphs>
  <Slides>20</Slides>
  <Notes>20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Dziękuję za uwagę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17</cp:revision>
  <cp:lastPrinted>2017-12-07T07:25:12Z</cp:lastPrinted>
  <dcterms:created xsi:type="dcterms:W3CDTF">2014-06-23T09:24:46Z</dcterms:created>
  <dcterms:modified xsi:type="dcterms:W3CDTF">2018-03-26T08:04:40Z</dcterms:modified>
</cp:coreProperties>
</file>